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o Aliprandi" initials="P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>
        <p:scale>
          <a:sx n="50" d="100"/>
          <a:sy n="50" d="100"/>
        </p:scale>
        <p:origin x="-5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4-29T09:14:37.346" idx="1">
    <p:pos x="1174" y="2351"/>
    <p:text>Survives = keeps editing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Dettagli informazione</a:t>
            </a:r>
          </a:p>
        </p:txBody>
      </p:sp>
      <p:sp>
        <p:nvSpPr>
          <p:cNvPr id="107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rimo piano con piante selvatiche che crescono tra rocce laviche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ponente formazione rocciosa che si staglia su nuvole scure con una strada sterrata sullo sfondo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Primo piano di una pianta selvatica che cresce tra rocce laviche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ascata circondata da un paesaggio roccioso e verdeggiant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143" name="Linea"/>
          <p:cNvSpPr/>
          <p:nvPr/>
        </p:nvSpPr>
        <p:spPr>
          <a:xfrm flipV="1">
            <a:off x="11556999" y="6223000"/>
            <a:ext cx="1270001" cy="127000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esaggio collinare con vegetazione rigogliosa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Rocce coperte di muschio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1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Imponente formazione rocciosa che si staglia su nuvole scure con una strada sterrata sullo sfondo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eractive Dashboards for…"/>
          <p:cNvSpPr txBox="1"/>
          <p:nvPr/>
        </p:nvSpPr>
        <p:spPr>
          <a:xfrm>
            <a:off x="1168260" y="2658270"/>
            <a:ext cx="22047480" cy="4114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 defTabSz="1292319">
              <a:lnSpc>
                <a:spcPct val="80000"/>
              </a:lnSpc>
              <a:defRPr sz="10759" spc="-215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Interactive Dashboards for </a:t>
            </a:r>
          </a:p>
          <a:p>
            <a:pPr algn="l" defTabSz="1292319">
              <a:lnSpc>
                <a:spcPct val="80000"/>
              </a:lnSpc>
              <a:defRPr sz="10759" spc="-215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Measuring Wikipedia Community Health</a:t>
            </a:r>
          </a:p>
        </p:txBody>
      </p:sp>
      <p:sp>
        <p:nvSpPr>
          <p:cNvPr id="153" name="Linea"/>
          <p:cNvSpPr/>
          <p:nvPr/>
        </p:nvSpPr>
        <p:spPr>
          <a:xfrm>
            <a:off x="1206500" y="7207177"/>
            <a:ext cx="21971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4" name="Bachelor Degree Thesis Presentation"/>
          <p:cNvSpPr txBox="1"/>
          <p:nvPr/>
        </p:nvSpPr>
        <p:spPr>
          <a:xfrm>
            <a:off x="1038289" y="7040034"/>
            <a:ext cx="22307422" cy="171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lnSpc>
                <a:spcPct val="80000"/>
              </a:lnSpc>
              <a:defRPr sz="5000" spc="-100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Bachelor Degree Thesis Presentation</a:t>
            </a:r>
          </a:p>
        </p:txBody>
      </p:sp>
      <p:sp>
        <p:nvSpPr>
          <p:cNvPr id="155" name="Dipartimento di Ingegneria e Scienze dell’Informazione"/>
          <p:cNvSpPr txBox="1"/>
          <p:nvPr/>
        </p:nvSpPr>
        <p:spPr>
          <a:xfrm>
            <a:off x="17677928" y="967051"/>
            <a:ext cx="5820760" cy="1741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14706">
              <a:spcBef>
                <a:spcPts val="400"/>
              </a:spcBef>
              <a:defRPr sz="35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Dipartimento di Ingegneria e Scienze dell’Informazione </a:t>
            </a:r>
          </a:p>
        </p:txBody>
      </p:sp>
      <p:sp>
        <p:nvSpPr>
          <p:cNvPr id="156" name="Student: Paolo Aliprandi…"/>
          <p:cNvSpPr txBox="1"/>
          <p:nvPr/>
        </p:nvSpPr>
        <p:spPr>
          <a:xfrm>
            <a:off x="16607082" y="7858495"/>
            <a:ext cx="6571228" cy="5078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Student: Paolo Aliprandi</a:t>
            </a:r>
          </a:p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Supervisor: Alberto Montresor</a:t>
            </a:r>
          </a:p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Co-supervisor: Cristian Consonni, Marc-Miquel Ribé, David Laniado</a:t>
            </a:r>
          </a:p>
          <a:p>
            <a:pPr algn="r" defTabSz="1853137">
              <a:defRPr sz="3800" spc="-76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57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8" y="840292"/>
            <a:ext cx="3810205" cy="1179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20/7/2022"/>
          <p:cNvSpPr txBox="1"/>
          <p:nvPr/>
        </p:nvSpPr>
        <p:spPr>
          <a:xfrm>
            <a:off x="1099789" y="9026091"/>
            <a:ext cx="547984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 lnSpcReduction="10000"/>
          </a:bodyPr>
          <a:lstStyle>
            <a:lvl1pPr algn="l" defTabSz="825500">
              <a:defRPr sz="3600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20/7/2022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hermata 2022-07-07 alle 18.38.16.png" descr="Schermata 2022-07-07 alle 18.38.16.png"/>
          <p:cNvPicPr>
            <a:picLocks noChangeAspect="1"/>
          </p:cNvPicPr>
          <p:nvPr/>
        </p:nvPicPr>
        <p:blipFill>
          <a:blip r:embed="rId2"/>
          <a:srcRect b="1737"/>
          <a:stretch>
            <a:fillRect/>
          </a:stretch>
        </p:blipFill>
        <p:spPr>
          <a:xfrm>
            <a:off x="915016" y="3258689"/>
            <a:ext cx="11507855" cy="591897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Implementation and Results - PX and GO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PX and GO</a:t>
            </a:r>
          </a:p>
        </p:txBody>
      </p:sp>
      <p:sp>
        <p:nvSpPr>
          <p:cNvPr id="258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9" name="Testo"/>
          <p:cNvSpPr txBox="1"/>
          <p:nvPr/>
        </p:nvSpPr>
        <p:spPr>
          <a:xfrm>
            <a:off x="11897766" y="6754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60" name="Schermata 2022-07-07 alle 18.51.45.png" descr="Schermata 2022-07-07 alle 18.51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117" y="3316080"/>
            <a:ext cx="8126854" cy="653050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a"/>
          <p:cNvSpPr/>
          <p:nvPr/>
        </p:nvSpPr>
        <p:spPr>
          <a:xfrm>
            <a:off x="1100049" y="10353647"/>
            <a:ext cx="107711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2" name="Linea"/>
          <p:cNvSpPr/>
          <p:nvPr/>
        </p:nvSpPr>
        <p:spPr>
          <a:xfrm>
            <a:off x="13528657" y="10353647"/>
            <a:ext cx="96070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" name="Testo"/>
          <p:cNvSpPr txBox="1"/>
          <p:nvPr/>
        </p:nvSpPr>
        <p:spPr>
          <a:xfrm>
            <a:off x="12024766" y="6881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64" name="Line chart created with Plotly Express"/>
          <p:cNvSpPr txBox="1"/>
          <p:nvPr/>
        </p:nvSpPr>
        <p:spPr>
          <a:xfrm>
            <a:off x="3513690" y="10514404"/>
            <a:ext cx="594389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Line chart created with Plotly Express</a:t>
            </a:r>
          </a:p>
        </p:txBody>
      </p:sp>
      <p:sp>
        <p:nvSpPr>
          <p:cNvPr id="265" name="Dual-axis bar chart created with Plotly Graph Objects"/>
          <p:cNvSpPr txBox="1"/>
          <p:nvPr/>
        </p:nvSpPr>
        <p:spPr>
          <a:xfrm>
            <a:off x="14084303" y="10514404"/>
            <a:ext cx="849577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Dual-axis bar chart created with Plotly Graph Objects</a:t>
            </a:r>
          </a:p>
        </p:txBody>
      </p:sp>
      <p:sp>
        <p:nvSpPr>
          <p:cNvPr id="266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10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hermata 2022-07-07 alle 18.19.16.png" descr="Schermata 2022-07-07 alle 18.19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10" y="5787866"/>
            <a:ext cx="21643180" cy="551053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Implementation and Results - Stability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Stability</a:t>
            </a:r>
          </a:p>
        </p:txBody>
      </p:sp>
      <p:sp>
        <p:nvSpPr>
          <p:cNvPr id="270" name="The stability of the community is given by the persistence of active editors as well as by the succession of the various generations of editors over time."/>
          <p:cNvSpPr txBox="1"/>
          <p:nvPr/>
        </p:nvSpPr>
        <p:spPr>
          <a:xfrm>
            <a:off x="1015297" y="3142051"/>
            <a:ext cx="2215540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The stability of the community is given by the persistence of active editors as well as by the succession of the various generations of editors over time.</a:t>
            </a:r>
          </a:p>
        </p:txBody>
      </p:sp>
      <p:sp>
        <p:nvSpPr>
          <p:cNvPr id="271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2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11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hermata 2022-07-07 alle 18.57.13.png" descr="Schermata 2022-07-07 alle 18.57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159" y="3906846"/>
            <a:ext cx="10421090" cy="610891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Linea"/>
          <p:cNvSpPr/>
          <p:nvPr/>
        </p:nvSpPr>
        <p:spPr>
          <a:xfrm>
            <a:off x="13059347" y="10388103"/>
            <a:ext cx="104210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Implementation and Results - Stability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Stability</a:t>
            </a:r>
          </a:p>
        </p:txBody>
      </p:sp>
      <p:sp>
        <p:nvSpPr>
          <p:cNvPr id="277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78" name="Stability values have been plotted on a stacked bar chart, the most common type of graph.…"/>
          <p:cNvSpPr txBox="1"/>
          <p:nvPr/>
        </p:nvSpPr>
        <p:spPr>
          <a:xfrm>
            <a:off x="1119348" y="3895731"/>
            <a:ext cx="11012150" cy="646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29768">
              <a:spcBef>
                <a:spcPts val="600"/>
              </a:spcBef>
              <a:defRPr sz="423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Stability values have been plotted on a stacked bar chart, the most common type of graph.</a:t>
            </a:r>
          </a:p>
          <a:p>
            <a:pPr algn="l" defTabSz="429768">
              <a:spcBef>
                <a:spcPts val="600"/>
              </a:spcBef>
              <a:defRPr sz="423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29768">
              <a:spcBef>
                <a:spcPts val="600"/>
              </a:spcBef>
              <a:defRPr sz="423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allows the visualization of both absolute and percentage values, as well as both type of editors.</a:t>
            </a:r>
          </a:p>
          <a:p>
            <a:pPr algn="l" defTabSz="429768">
              <a:spcBef>
                <a:spcPts val="600"/>
              </a:spcBef>
              <a:defRPr sz="4230" b="1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29768">
              <a:spcBef>
                <a:spcPts val="600"/>
              </a:spcBef>
              <a:defRPr sz="423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Furthermore, to plot multiple stability charts we use the Plotly Express feature for </a:t>
            </a:r>
          </a:p>
          <a:p>
            <a:pPr algn="l" defTabSz="429768">
              <a:spcBef>
                <a:spcPts val="600"/>
              </a:spcBef>
              <a:defRPr sz="423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“faceted graphs”:  </a:t>
            </a:r>
            <a:r>
              <a:rPr sz="3478">
                <a:latin typeface="Andale Mono"/>
                <a:ea typeface="Andale Mono"/>
                <a:cs typeface="Andale Mono"/>
                <a:sym typeface="Andale Mono"/>
              </a:rPr>
              <a:t>facet_row[‘df_column’]</a:t>
            </a:r>
          </a:p>
        </p:txBody>
      </p:sp>
      <p:sp>
        <p:nvSpPr>
          <p:cNvPr id="279" name="Stacked bar chart Python code"/>
          <p:cNvSpPr txBox="1"/>
          <p:nvPr/>
        </p:nvSpPr>
        <p:spPr>
          <a:xfrm>
            <a:off x="15642580" y="10538100"/>
            <a:ext cx="47482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Stacked bar chart Python code</a:t>
            </a:r>
          </a:p>
        </p:txBody>
      </p:sp>
      <p:sp>
        <p:nvSpPr>
          <p:cNvPr id="280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12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chermata 2022-07-07 alle 19.05.27.png" descr="Schermata 2022-07-07 alle 19.05.2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23" y="5765318"/>
            <a:ext cx="19386754" cy="558393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Implementation and Results - Admin Flag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Admin Flags</a:t>
            </a:r>
          </a:p>
        </p:txBody>
      </p:sp>
      <p:sp>
        <p:nvSpPr>
          <p:cNvPr id="284" name="Administrators are wikipedians that have special rights and responsibilities when it comes to acting on content and play a key role in supervising the various communities."/>
          <p:cNvSpPr txBox="1"/>
          <p:nvPr/>
        </p:nvSpPr>
        <p:spPr>
          <a:xfrm>
            <a:off x="922953" y="3185285"/>
            <a:ext cx="21973828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Administrators are wikipedians that have special rights and responsibilities when it comes to acting on content and play a key role in supervising the various communities.</a:t>
            </a:r>
          </a:p>
        </p:txBody>
      </p:sp>
      <p:sp>
        <p:nvSpPr>
          <p:cNvPr id="285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6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13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Implementation and Results - Admin Flag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Admin Flags</a:t>
            </a:r>
          </a:p>
        </p:txBody>
      </p:sp>
      <p:pic>
        <p:nvPicPr>
          <p:cNvPr id="289" name="Schermata 2022-07-07 alle 19.31.11.png" descr="Schermata 2022-07-07 alle 19.31.11.png"/>
          <p:cNvPicPr>
            <a:picLocks/>
          </p:cNvPicPr>
          <p:nvPr/>
        </p:nvPicPr>
        <p:blipFill>
          <a:blip r:embed="rId2"/>
          <a:srcRect t="49983"/>
          <a:stretch>
            <a:fillRect/>
          </a:stretch>
        </p:blipFill>
        <p:spPr>
          <a:xfrm>
            <a:off x="13106124" y="4017899"/>
            <a:ext cx="10735044" cy="343407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a"/>
          <p:cNvSpPr/>
          <p:nvPr/>
        </p:nvSpPr>
        <p:spPr>
          <a:xfrm>
            <a:off x="542831" y="8367702"/>
            <a:ext cx="1066197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Admins query with GROUP BY year_month. m2_value"/>
          <p:cNvSpPr txBox="1"/>
          <p:nvPr/>
        </p:nvSpPr>
        <p:spPr>
          <a:xfrm>
            <a:off x="1302079" y="8636407"/>
            <a:ext cx="9143483" cy="67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Admins query with GROUP BY year_month. m2_value</a:t>
            </a:r>
          </a:p>
        </p:txBody>
      </p:sp>
      <p:pic>
        <p:nvPicPr>
          <p:cNvPr id="292" name="Schermata 2022-07-07 alle 19.31.11.png" descr="Schermata 2022-07-07 alle 19.31.11.png"/>
          <p:cNvPicPr>
            <a:picLocks/>
          </p:cNvPicPr>
          <p:nvPr/>
        </p:nvPicPr>
        <p:blipFill>
          <a:blip r:embed="rId2"/>
          <a:srcRect b="49905"/>
          <a:stretch>
            <a:fillRect/>
          </a:stretch>
        </p:blipFill>
        <p:spPr>
          <a:xfrm>
            <a:off x="787713" y="4209119"/>
            <a:ext cx="10735044" cy="3439458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a"/>
          <p:cNvSpPr/>
          <p:nvPr/>
        </p:nvSpPr>
        <p:spPr>
          <a:xfrm>
            <a:off x="12779067" y="8367702"/>
            <a:ext cx="1066197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4" name="Admins query with GROUP BY m2_value"/>
          <p:cNvSpPr txBox="1"/>
          <p:nvPr/>
        </p:nvSpPr>
        <p:spPr>
          <a:xfrm>
            <a:off x="14601107" y="8636407"/>
            <a:ext cx="7017898" cy="67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Admins query with GROUP BY m2_value</a:t>
            </a:r>
          </a:p>
        </p:txBody>
      </p:sp>
      <p:sp>
        <p:nvSpPr>
          <p:cNvPr id="295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14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hermata 2022-07-07 alle 18.28.38.png" descr="Schermata 2022-07-07 alle 18.28.38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89" y="5648799"/>
            <a:ext cx="22307422" cy="509316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Implementation and Results - Meta-Wiki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Meta-Wiki</a:t>
            </a:r>
          </a:p>
        </p:txBody>
      </p:sp>
      <p:sp>
        <p:nvSpPr>
          <p:cNvPr id="299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00" name="The meta-wiki is the global community site used for Wikipedia’s projects coordination.…"/>
          <p:cNvSpPr txBox="1"/>
          <p:nvPr/>
        </p:nvSpPr>
        <p:spPr>
          <a:xfrm>
            <a:off x="1038289" y="2710251"/>
            <a:ext cx="21556623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meta-wiki is the global community site used for Wikipedia’s projects coordination.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Every Wikipedia language community should participate, in order to make its voice heard.</a:t>
            </a:r>
          </a:p>
        </p:txBody>
      </p:sp>
      <p:sp>
        <p:nvSpPr>
          <p:cNvPr id="301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2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15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hermata 2022-07-07 alle 19.08.57.png" descr="Schermata 2022-07-07 alle 19.08.5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902" y="5279569"/>
            <a:ext cx="11290972" cy="514155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Implementation and Results - Meta-Wiki with GO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Meta-Wiki with GO</a:t>
            </a:r>
          </a:p>
        </p:txBody>
      </p:sp>
      <p:pic>
        <p:nvPicPr>
          <p:cNvPr id="306" name="Schermata 2022-07-07 alle 18.51.45.png" descr="Schermata 2022-07-07 alle 18.51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13" y="4145468"/>
            <a:ext cx="8126854" cy="653050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Linea"/>
          <p:cNvSpPr/>
          <p:nvPr/>
        </p:nvSpPr>
        <p:spPr>
          <a:xfrm>
            <a:off x="1694554" y="11183035"/>
            <a:ext cx="927772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8" name="Dual-axis bar chart created with Plotly Graph Objects"/>
          <p:cNvSpPr txBox="1"/>
          <p:nvPr/>
        </p:nvSpPr>
        <p:spPr>
          <a:xfrm>
            <a:off x="2085533" y="11343792"/>
            <a:ext cx="849577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Dual-axis bar chart created with Plotly Graph Objects</a:t>
            </a:r>
          </a:p>
        </p:txBody>
      </p:sp>
      <p:sp>
        <p:nvSpPr>
          <p:cNvPr id="309" name="Treemap chart created with Plotly Graph Objects"/>
          <p:cNvSpPr txBox="1"/>
          <p:nvPr/>
        </p:nvSpPr>
        <p:spPr>
          <a:xfrm>
            <a:off x="13179500" y="11296398"/>
            <a:ext cx="849577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Treemap chart created with Plotly Graph Objects</a:t>
            </a:r>
          </a:p>
        </p:txBody>
      </p:sp>
      <p:sp>
        <p:nvSpPr>
          <p:cNvPr id="310" name="Linea"/>
          <p:cNvSpPr/>
          <p:nvPr/>
        </p:nvSpPr>
        <p:spPr>
          <a:xfrm>
            <a:off x="12338743" y="11183035"/>
            <a:ext cx="107320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1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16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Implementation and Results - Highlight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Highlights</a:t>
            </a:r>
          </a:p>
        </p:txBody>
      </p:sp>
      <p:sp>
        <p:nvSpPr>
          <p:cNvPr id="314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15" name="Every dashboard is paired with automated captions that make the graph(s) more understandable.…"/>
          <p:cNvSpPr txBox="1"/>
          <p:nvPr/>
        </p:nvSpPr>
        <p:spPr>
          <a:xfrm>
            <a:off x="936542" y="4013200"/>
            <a:ext cx="22036980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Every dashboard is paired with automated captions that make the graph(s) more understandable.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These are called </a:t>
            </a:r>
            <a:r>
              <a:rPr b="1">
                <a:solidFill>
                  <a:srgbClr val="3D5369"/>
                </a:solidFill>
              </a:rPr>
              <a:t>highlights</a:t>
            </a:r>
            <a:r>
              <a:t>. They bring more information to the user, along with some formal consideration.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Every highlights works as the other graphs: has some source of data from which to read, and has a prefixed template to be filled with dynamic data.</a:t>
            </a:r>
          </a:p>
        </p:txBody>
      </p:sp>
      <p:sp>
        <p:nvSpPr>
          <p:cNvPr id="316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17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ttangolo"/>
          <p:cNvSpPr/>
          <p:nvPr/>
        </p:nvSpPr>
        <p:spPr>
          <a:xfrm>
            <a:off x="6681514" y="1815396"/>
            <a:ext cx="10601577" cy="11795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Implementation and Results - Highlight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Highlights</a:t>
            </a:r>
          </a:p>
        </p:txBody>
      </p:sp>
      <p:grpSp>
        <p:nvGrpSpPr>
          <p:cNvPr id="322" name="Raggruppa"/>
          <p:cNvGrpSpPr/>
          <p:nvPr/>
        </p:nvGrpSpPr>
        <p:grpSpPr>
          <a:xfrm>
            <a:off x="2097022" y="1981850"/>
            <a:ext cx="20189956" cy="10660582"/>
            <a:chOff x="0" y="0"/>
            <a:chExt cx="20189955" cy="10660580"/>
          </a:xfrm>
        </p:grpSpPr>
        <p:pic>
          <p:nvPicPr>
            <p:cNvPr id="320" name="Schermata 2022-07-15 alle 20.55.39.png" descr="Schermata 2022-07-15 alle 20.55.39.png"/>
            <p:cNvPicPr>
              <a:picLocks noChangeAspect="1"/>
            </p:cNvPicPr>
            <p:nvPr/>
          </p:nvPicPr>
          <p:blipFill>
            <a:blip r:embed="rId2"/>
            <a:srcRect b="32344"/>
            <a:stretch>
              <a:fillRect/>
            </a:stretch>
          </p:blipFill>
          <p:spPr>
            <a:xfrm>
              <a:off x="0" y="0"/>
              <a:ext cx="20189956" cy="5521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Schermata 2022-07-15 alle 20.55.49.png" descr="Schermata 2022-07-15 alle 20.55.49.png"/>
            <p:cNvPicPr>
              <a:picLocks noChangeAspect="1"/>
            </p:cNvPicPr>
            <p:nvPr/>
          </p:nvPicPr>
          <p:blipFill>
            <a:blip r:embed="rId3"/>
            <a:srcRect t="27960"/>
            <a:stretch>
              <a:fillRect/>
            </a:stretch>
          </p:blipFill>
          <p:spPr>
            <a:xfrm>
              <a:off x="1130498" y="5439324"/>
              <a:ext cx="17928643" cy="5221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18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uture Step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Future Steps</a:t>
            </a:r>
          </a:p>
        </p:txBody>
      </p:sp>
      <p:sp>
        <p:nvSpPr>
          <p:cNvPr id="326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27" name="Testo"/>
          <p:cNvSpPr txBox="1"/>
          <p:nvPr/>
        </p:nvSpPr>
        <p:spPr>
          <a:xfrm>
            <a:off x="11897766" y="6754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28" name="In the future, the team will carry on the project even further by automating the publishing of the data in the Meta-Wiki…"/>
          <p:cNvSpPr txBox="1"/>
          <p:nvPr/>
        </p:nvSpPr>
        <p:spPr>
          <a:xfrm>
            <a:off x="1089627" y="4572000"/>
            <a:ext cx="22204747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 the future, the team will carry on the project even further by automating the publishing of the data in the Meta-Wiki</a:t>
            </a:r>
            <a:endParaRPr b="1"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b="1"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team will continue to supervise the Wikipedia health status using the dashboards</a:t>
            </a:r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Eventually, new metrics will be defined or new charts will be implemented</a:t>
            </a:r>
          </a:p>
        </p:txBody>
      </p:sp>
      <p:sp>
        <p:nvSpPr>
          <p:cNvPr id="329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19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/ 20"/>
          <p:cNvSpPr txBox="1">
            <a:spLocks noGrp="1"/>
          </p:cNvSpPr>
          <p:nvPr>
            <p:ph type="sldNum" sz="quarter" idx="2"/>
          </p:nvPr>
        </p:nvSpPr>
        <p:spPr>
          <a:xfrm>
            <a:off x="23286712" y="13029282"/>
            <a:ext cx="926148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5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Summary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Summary</a:t>
            </a:r>
          </a:p>
        </p:txBody>
      </p:sp>
      <p:sp>
        <p:nvSpPr>
          <p:cNvPr id="162" name="Context and Motivation…"/>
          <p:cNvSpPr txBox="1"/>
          <p:nvPr/>
        </p:nvSpPr>
        <p:spPr>
          <a:xfrm>
            <a:off x="863600" y="3340100"/>
            <a:ext cx="22656800" cy="698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Context and Motivation</a:t>
            </a:r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Personal Contribution  </a:t>
            </a:r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Technologies and Architecture</a:t>
            </a:r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Implementations and Results</a:t>
            </a:r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71500" indent="-5715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Future Steps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anks for the attention!"/>
          <p:cNvSpPr txBox="1"/>
          <p:nvPr/>
        </p:nvSpPr>
        <p:spPr>
          <a:xfrm>
            <a:off x="6236944" y="5998791"/>
            <a:ext cx="11910112" cy="171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lnSpc>
                <a:spcPct val="80000"/>
              </a:lnSpc>
              <a:defRPr sz="9700" spc="-194">
                <a:solidFill>
                  <a:srgbClr val="3D5369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Thanks for the attention!</a:t>
            </a:r>
          </a:p>
        </p:txBody>
      </p:sp>
      <p:sp>
        <p:nvSpPr>
          <p:cNvPr id="332" name="/ 20"/>
          <p:cNvSpPr txBox="1"/>
          <p:nvPr/>
        </p:nvSpPr>
        <p:spPr>
          <a:xfrm>
            <a:off x="23198447" y="13029282"/>
            <a:ext cx="11026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20</a:t>
            </a:fld>
            <a:r>
              <a:rPr dirty="0"/>
              <a:t> / 20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chnologies and Architecture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Technologies and Architecture</a:t>
            </a:r>
          </a:p>
        </p:txBody>
      </p:sp>
      <p:sp>
        <p:nvSpPr>
          <p:cNvPr id="338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39" name="Plotly is a graphing library that provides a wide variety of charts for visualising data.…"/>
          <p:cNvSpPr txBox="1"/>
          <p:nvPr/>
        </p:nvSpPr>
        <p:spPr>
          <a:xfrm>
            <a:off x="961749" y="3898900"/>
            <a:ext cx="22460503" cy="591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Plotly is a graphing library that provides a wide variety of charts for visualising data.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Different data needs different charts for a better understanding of their true meaning.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Though each graph has its particular features, each of them is interactive.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Since plotly allow the graphs to change which data column to show, the user has the possibility to exactly visualize the desired data: from the time period to the value type.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Raggruppa"/>
          <p:cNvGrpSpPr/>
          <p:nvPr/>
        </p:nvGrpSpPr>
        <p:grpSpPr>
          <a:xfrm>
            <a:off x="2185852" y="3976430"/>
            <a:ext cx="18722632" cy="6775872"/>
            <a:chOff x="166644" y="104450"/>
            <a:chExt cx="18722630" cy="6775870"/>
          </a:xfrm>
        </p:grpSpPr>
        <p:pic>
          <p:nvPicPr>
            <p:cNvPr id="342" name="Schermata 2022-05-01 alle 16.31.14.png" descr="Schermata 2022-05-01 alle 16.31.14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6644" y="167168"/>
              <a:ext cx="5584444" cy="3218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Schermata 2022-05-01 alle 16.33.15.png" descr="Schermata 2022-05-01 alle 16.33.15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7878" y="104450"/>
              <a:ext cx="5282435" cy="33435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Schermata 2022-05-01 alle 16.34.41.png" descr="Schermata 2022-05-01 alle 16.34.41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9310" y="3599480"/>
              <a:ext cx="5318126" cy="3149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6" name="Raggruppa"/>
            <p:cNvGrpSpPr/>
            <p:nvPr/>
          </p:nvGrpSpPr>
          <p:grpSpPr>
            <a:xfrm>
              <a:off x="14563850" y="142631"/>
              <a:ext cx="4325426" cy="6737691"/>
              <a:chOff x="0" y="0"/>
              <a:chExt cx="4325424" cy="6737689"/>
            </a:xfrm>
          </p:grpSpPr>
          <p:grpSp>
            <p:nvGrpSpPr>
              <p:cNvPr id="363" name="Raggruppa"/>
              <p:cNvGrpSpPr/>
              <p:nvPr/>
            </p:nvGrpSpPr>
            <p:grpSpPr>
              <a:xfrm>
                <a:off x="0" y="0"/>
                <a:ext cx="4325425" cy="6737690"/>
                <a:chOff x="0" y="0"/>
                <a:chExt cx="4325424" cy="6737689"/>
              </a:xfrm>
            </p:grpSpPr>
            <p:pic>
              <p:nvPicPr>
                <p:cNvPr id="345" name="Schermata 2022-05-01 alle 16.49.03.png" descr="Schermata 2022-05-01 alle 16.49.03.png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4325425" cy="673769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46" name="Rettangolo"/>
                <p:cNvSpPr/>
                <p:nvPr/>
              </p:nvSpPr>
              <p:spPr>
                <a:xfrm>
                  <a:off x="125123" y="165355"/>
                  <a:ext cx="1432483" cy="1261854"/>
                </a:xfrm>
                <a:prstGeom prst="rect">
                  <a:avLst/>
                </a:prstGeom>
                <a:solidFill>
                  <a:srgbClr val="ED70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47" name="Rettangolo"/>
                <p:cNvSpPr/>
                <p:nvPr/>
              </p:nvSpPr>
              <p:spPr>
                <a:xfrm>
                  <a:off x="125123" y="2285267"/>
                  <a:ext cx="1432483" cy="1261854"/>
                </a:xfrm>
                <a:prstGeom prst="rect">
                  <a:avLst/>
                </a:prstGeom>
                <a:solidFill>
                  <a:srgbClr val="63CFE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48" name="Rettangolo"/>
                <p:cNvSpPr/>
                <p:nvPr/>
              </p:nvSpPr>
              <p:spPr>
                <a:xfrm>
                  <a:off x="3127193" y="2272649"/>
                  <a:ext cx="536162" cy="266485"/>
                </a:xfrm>
                <a:prstGeom prst="rect">
                  <a:avLst/>
                </a:prstGeom>
                <a:solidFill>
                  <a:srgbClr val="F6C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49" name="Rettangolo"/>
                <p:cNvSpPr/>
                <p:nvPr/>
              </p:nvSpPr>
              <p:spPr>
                <a:xfrm>
                  <a:off x="118980" y="3711161"/>
                  <a:ext cx="536162" cy="266485"/>
                </a:xfrm>
                <a:prstGeom prst="rect">
                  <a:avLst/>
                </a:prstGeom>
                <a:solidFill>
                  <a:srgbClr val="DD5F4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0" name="Rettangolo"/>
                <p:cNvSpPr/>
                <p:nvPr/>
              </p:nvSpPr>
              <p:spPr>
                <a:xfrm>
                  <a:off x="1093068" y="3711161"/>
                  <a:ext cx="536162" cy="266485"/>
                </a:xfrm>
                <a:prstGeom prst="rect">
                  <a:avLst/>
                </a:prstGeom>
                <a:solidFill>
                  <a:srgbClr val="A266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1" name="Rettangolo"/>
                <p:cNvSpPr/>
                <p:nvPr/>
              </p:nvSpPr>
              <p:spPr>
                <a:xfrm>
                  <a:off x="1894632" y="3711161"/>
                  <a:ext cx="536162" cy="266485"/>
                </a:xfrm>
                <a:prstGeom prst="rect">
                  <a:avLst/>
                </a:prstGeom>
                <a:solidFill>
                  <a:srgbClr val="F6C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2" name="Rettangolo"/>
                <p:cNvSpPr/>
                <p:nvPr/>
              </p:nvSpPr>
              <p:spPr>
                <a:xfrm>
                  <a:off x="2700521" y="3711161"/>
                  <a:ext cx="536162" cy="266485"/>
                </a:xfrm>
                <a:prstGeom prst="rect">
                  <a:avLst/>
                </a:prstGeom>
                <a:solidFill>
                  <a:srgbClr val="656C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3" name="Rettangolo"/>
                <p:cNvSpPr/>
                <p:nvPr/>
              </p:nvSpPr>
              <p:spPr>
                <a:xfrm>
                  <a:off x="1093068" y="4506128"/>
                  <a:ext cx="536162" cy="266484"/>
                </a:xfrm>
                <a:prstGeom prst="rect">
                  <a:avLst/>
                </a:prstGeom>
                <a:solidFill>
                  <a:srgbClr val="C0E7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4" name="Rettangolo"/>
                <p:cNvSpPr/>
                <p:nvPr/>
              </p:nvSpPr>
              <p:spPr>
                <a:xfrm>
                  <a:off x="1966256" y="4506128"/>
                  <a:ext cx="536162" cy="266484"/>
                </a:xfrm>
                <a:prstGeom prst="rect">
                  <a:avLst/>
                </a:prstGeom>
                <a:solidFill>
                  <a:srgbClr val="F19C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5" name="Rettangolo"/>
                <p:cNvSpPr/>
                <p:nvPr/>
              </p:nvSpPr>
              <p:spPr>
                <a:xfrm>
                  <a:off x="1731329" y="2272649"/>
                  <a:ext cx="536162" cy="266485"/>
                </a:xfrm>
                <a:prstGeom prst="rect">
                  <a:avLst/>
                </a:prstGeom>
                <a:solidFill>
                  <a:srgbClr val="F19C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6" name="Rettangolo"/>
                <p:cNvSpPr/>
                <p:nvPr/>
              </p:nvSpPr>
              <p:spPr>
                <a:xfrm>
                  <a:off x="3506407" y="3711161"/>
                  <a:ext cx="536162" cy="266485"/>
                </a:xfrm>
                <a:prstGeom prst="rect">
                  <a:avLst/>
                </a:prstGeom>
                <a:solidFill>
                  <a:srgbClr val="DD5F4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7" name="Rettangolo"/>
                <p:cNvSpPr/>
                <p:nvPr/>
              </p:nvSpPr>
              <p:spPr>
                <a:xfrm>
                  <a:off x="3743160" y="5179380"/>
                  <a:ext cx="407394" cy="266485"/>
                </a:xfrm>
                <a:prstGeom prst="rect">
                  <a:avLst/>
                </a:prstGeom>
                <a:solidFill>
                  <a:srgbClr val="DD5F4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8" name="Rettangolo"/>
                <p:cNvSpPr/>
                <p:nvPr/>
              </p:nvSpPr>
              <p:spPr>
                <a:xfrm>
                  <a:off x="3170011" y="5179380"/>
                  <a:ext cx="278627" cy="266485"/>
                </a:xfrm>
                <a:prstGeom prst="rect">
                  <a:avLst/>
                </a:prstGeom>
                <a:solidFill>
                  <a:srgbClr val="656C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59" name="Rettangolo"/>
                <p:cNvSpPr/>
                <p:nvPr/>
              </p:nvSpPr>
              <p:spPr>
                <a:xfrm>
                  <a:off x="118980" y="4720643"/>
                  <a:ext cx="536162" cy="266485"/>
                </a:xfrm>
                <a:prstGeom prst="rect">
                  <a:avLst/>
                </a:prstGeom>
                <a:solidFill>
                  <a:srgbClr val="C0E7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60" name="Rettangolo"/>
                <p:cNvSpPr/>
                <p:nvPr/>
              </p:nvSpPr>
              <p:spPr>
                <a:xfrm>
                  <a:off x="118980" y="5731619"/>
                  <a:ext cx="536162" cy="266485"/>
                </a:xfrm>
                <a:prstGeom prst="rect">
                  <a:avLst/>
                </a:prstGeom>
                <a:solidFill>
                  <a:srgbClr val="F6CD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61" name="Rettangolo"/>
                <p:cNvSpPr/>
                <p:nvPr/>
              </p:nvSpPr>
              <p:spPr>
                <a:xfrm>
                  <a:off x="1093068" y="5222690"/>
                  <a:ext cx="536162" cy="356417"/>
                </a:xfrm>
                <a:prstGeom prst="rect">
                  <a:avLst/>
                </a:prstGeom>
                <a:solidFill>
                  <a:srgbClr val="F19C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62" name="Rettangolo"/>
                <p:cNvSpPr/>
                <p:nvPr/>
              </p:nvSpPr>
              <p:spPr>
                <a:xfrm>
                  <a:off x="1966256" y="5179379"/>
                  <a:ext cx="536162" cy="266485"/>
                </a:xfrm>
                <a:prstGeom prst="rect">
                  <a:avLst/>
                </a:prstGeom>
                <a:solidFill>
                  <a:srgbClr val="A266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364" name="Rettangolo"/>
              <p:cNvSpPr/>
              <p:nvPr/>
            </p:nvSpPr>
            <p:spPr>
              <a:xfrm>
                <a:off x="2582849" y="5793217"/>
                <a:ext cx="536163" cy="266485"/>
              </a:xfrm>
              <a:prstGeom prst="rect">
                <a:avLst/>
              </a:prstGeom>
              <a:solidFill>
                <a:srgbClr val="A266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5" name="Rettangolo"/>
              <p:cNvSpPr/>
              <p:nvPr/>
            </p:nvSpPr>
            <p:spPr>
              <a:xfrm>
                <a:off x="2582849" y="5212765"/>
                <a:ext cx="340128" cy="266485"/>
              </a:xfrm>
              <a:prstGeom prst="rect">
                <a:avLst/>
              </a:prstGeom>
              <a:solidFill>
                <a:srgbClr val="ED7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6" name="Rettangolo"/>
              <p:cNvSpPr/>
              <p:nvPr/>
            </p:nvSpPr>
            <p:spPr>
              <a:xfrm>
                <a:off x="2897995" y="4531365"/>
                <a:ext cx="340128" cy="266485"/>
              </a:xfrm>
              <a:prstGeom prst="rect">
                <a:avLst/>
              </a:prstGeom>
              <a:solidFill>
                <a:srgbClr val="5CC9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7" name="Rettangolo"/>
              <p:cNvSpPr/>
              <p:nvPr/>
            </p:nvSpPr>
            <p:spPr>
              <a:xfrm>
                <a:off x="3814784" y="4531365"/>
                <a:ext cx="340127" cy="266485"/>
              </a:xfrm>
              <a:prstGeom prst="rect">
                <a:avLst/>
              </a:prstGeom>
              <a:solidFill>
                <a:srgbClr val="5CC9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8" name="Rettangolo"/>
              <p:cNvSpPr/>
              <p:nvPr/>
            </p:nvSpPr>
            <p:spPr>
              <a:xfrm>
                <a:off x="3356390" y="4531365"/>
                <a:ext cx="340127" cy="266485"/>
              </a:xfrm>
              <a:prstGeom prst="rect">
                <a:avLst/>
              </a:prstGeom>
              <a:solidFill>
                <a:srgbClr val="F1A6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9" name="Rettangolo"/>
              <p:cNvSpPr/>
              <p:nvPr/>
            </p:nvSpPr>
            <p:spPr>
              <a:xfrm>
                <a:off x="1949674" y="5704888"/>
                <a:ext cx="340127" cy="266485"/>
              </a:xfrm>
              <a:prstGeom prst="rect">
                <a:avLst/>
              </a:prstGeom>
              <a:solidFill>
                <a:srgbClr val="F1A6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0" name="Rettangolo"/>
              <p:cNvSpPr/>
              <p:nvPr/>
            </p:nvSpPr>
            <p:spPr>
              <a:xfrm>
                <a:off x="2582849" y="6292095"/>
                <a:ext cx="536163" cy="266485"/>
              </a:xfrm>
              <a:prstGeom prst="rect">
                <a:avLst/>
              </a:prstGeom>
              <a:solidFill>
                <a:srgbClr val="F1A6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1" name="Rettangolo"/>
              <p:cNvSpPr/>
              <p:nvPr/>
            </p:nvSpPr>
            <p:spPr>
              <a:xfrm>
                <a:off x="1958288" y="6214098"/>
                <a:ext cx="536162" cy="266485"/>
              </a:xfrm>
              <a:prstGeom prst="rect">
                <a:avLst/>
              </a:prstGeom>
              <a:solidFill>
                <a:srgbClr val="62CD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2" name="Rettangolo"/>
              <p:cNvSpPr/>
              <p:nvPr/>
            </p:nvSpPr>
            <p:spPr>
              <a:xfrm>
                <a:off x="3258372" y="5793217"/>
                <a:ext cx="340127" cy="266485"/>
              </a:xfrm>
              <a:prstGeom prst="rect">
                <a:avLst/>
              </a:prstGeom>
              <a:solidFill>
                <a:srgbClr val="62CD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3" name="Rettangolo"/>
              <p:cNvSpPr/>
              <p:nvPr/>
            </p:nvSpPr>
            <p:spPr>
              <a:xfrm>
                <a:off x="3795159" y="5793217"/>
                <a:ext cx="340128" cy="266485"/>
              </a:xfrm>
              <a:prstGeom prst="rect">
                <a:avLst/>
              </a:prstGeom>
              <a:solidFill>
                <a:srgbClr val="ED70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4" name="Rettangolo"/>
              <p:cNvSpPr/>
              <p:nvPr/>
            </p:nvSpPr>
            <p:spPr>
              <a:xfrm>
                <a:off x="1086729" y="6050636"/>
                <a:ext cx="340127" cy="266485"/>
              </a:xfrm>
              <a:prstGeom prst="rect">
                <a:avLst/>
              </a:prstGeom>
              <a:solidFill>
                <a:srgbClr val="5DC9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5" name="Rettangolo"/>
              <p:cNvSpPr/>
              <p:nvPr/>
            </p:nvSpPr>
            <p:spPr>
              <a:xfrm>
                <a:off x="3258372" y="6421158"/>
                <a:ext cx="340127" cy="142934"/>
              </a:xfrm>
              <a:prstGeom prst="rect">
                <a:avLst/>
              </a:prstGeom>
              <a:solidFill>
                <a:srgbClr val="C0E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377" name="Schermata 2022-05-01 alle 17.01.22.png" descr="Schermata 2022-05-01 alle 17.01.2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198" y="3534437"/>
              <a:ext cx="5569988" cy="3280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9" name="Technologies and Architecture - Plotly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Technologies and Architecture - Plotly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Dash is the web framework on which the plotly apps runs. It is tailored to create visual dashboards in an extremely simple way.…"/>
          <p:cNvSpPr txBox="1"/>
          <p:nvPr/>
        </p:nvSpPr>
        <p:spPr>
          <a:xfrm>
            <a:off x="1206500" y="3726660"/>
            <a:ext cx="21971000" cy="626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Dash is the web framework on which the plotly apps runs. It is tailored to create visual dashboards in an extremely simple way.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entire layout is built with Dash, there is no HTML nor CSS in the code.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allows the definition of asynchronous functions to make the layout dynamic.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These callbacks, let the user interact with the layout in order to change it along with the Plotly charts.</a:t>
            </a:r>
          </a:p>
        </p:txBody>
      </p:sp>
      <p:sp>
        <p:nvSpPr>
          <p:cNvPr id="383" name="Implementation and Results - Dash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Dash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andas is the mediator between frontend code and backend code.…"/>
          <p:cNvSpPr txBox="1"/>
          <p:nvPr/>
        </p:nvSpPr>
        <p:spPr>
          <a:xfrm>
            <a:off x="1206500" y="4653829"/>
            <a:ext cx="21971000" cy="531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Pandas is the mediator between frontend code and backend code. 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can encapsulate big data in objects, the dataframes, that are easy and convenient to manipulate, and are also compatible with Plotly charts.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With Pandas dataframe, we capture the results of queries to the database. But we could also read other data files like .csv file or .xlsx file.</a:t>
            </a:r>
          </a:p>
        </p:txBody>
      </p:sp>
      <p:sp>
        <p:nvSpPr>
          <p:cNvPr id="387" name="Implementation and Results - Panda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Pandas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ommunity balance measures the ability to maintain an equal proportion of old and new contributors."/>
          <p:cNvSpPr txBox="1"/>
          <p:nvPr/>
        </p:nvSpPr>
        <p:spPr>
          <a:xfrm>
            <a:off x="1206500" y="3627913"/>
            <a:ext cx="21971000" cy="736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Community balance measures the ability to maintain an equal proportion of old and new contributors.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391" name="Schermata 2022-07-07 alle 18.20.27.png" descr="Schermata 2022-07-07 alle 18.20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33" y="6037853"/>
            <a:ext cx="21591534" cy="5497385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Implementation and Results - Balance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Balance</a:t>
            </a:r>
          </a:p>
        </p:txBody>
      </p:sp>
      <p:sp>
        <p:nvSpPr>
          <p:cNvPr id="393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he technical and community coordination functions performed by the wikipedians are essential to ensure the sustainability of the technical tasks.…"/>
          <p:cNvSpPr txBox="1"/>
          <p:nvPr/>
        </p:nvSpPr>
        <p:spPr>
          <a:xfrm>
            <a:off x="1206500" y="4267659"/>
            <a:ext cx="21971000" cy="673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technical and community coordination functions performed by the wikipedians are essential to ensure the sustainability of the technical tasks.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First we have technical editors. The majority of the them belongs to the 2006-2010 generation, regardless of them being active or very active. </a:t>
            </a:r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Then we talk about coordinators. There are fewer and fewer new coordinators, especially among very active editors.</a:t>
            </a:r>
          </a:p>
        </p:txBody>
      </p:sp>
      <p:sp>
        <p:nvSpPr>
          <p:cNvPr id="397" name="Implementation and Results - Specialist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Specialists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hermata 2022-05-11 alle 11.18.33.png" descr="Schermata 2022-05-11 alle 11.18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48" y="6204944"/>
            <a:ext cx="22756104" cy="478656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Rettangolo"/>
          <p:cNvSpPr/>
          <p:nvPr/>
        </p:nvSpPr>
        <p:spPr>
          <a:xfrm>
            <a:off x="19925188" y="7084669"/>
            <a:ext cx="734155" cy="23287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2" name="Implementation and Results - Active technical editor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Active technical editors</a:t>
            </a:r>
          </a:p>
        </p:txBody>
      </p:sp>
      <p:sp>
        <p:nvSpPr>
          <p:cNvPr id="403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First we have technical editors. The majority of the them belongs to the 2006-2010 generation, regardless of them being active or very active."/>
          <p:cNvSpPr txBox="1"/>
          <p:nvPr/>
        </p:nvSpPr>
        <p:spPr>
          <a:xfrm>
            <a:off x="877123" y="3602776"/>
            <a:ext cx="20688859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First we have technical editors. The majority of the them belongs to the 2006-2010 generation, regardless of them being active or very active.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chermata 2022-05-11 alle 11.20.52.png" descr="Schermata 2022-05-11 alle 11.20.52.png"/>
          <p:cNvPicPr>
            <a:picLocks noChangeAspect="1"/>
          </p:cNvPicPr>
          <p:nvPr/>
        </p:nvPicPr>
        <p:blipFill>
          <a:blip r:embed="rId2"/>
          <a:srcRect t="12101"/>
          <a:stretch>
            <a:fillRect/>
          </a:stretch>
        </p:blipFill>
        <p:spPr>
          <a:xfrm>
            <a:off x="815776" y="6277835"/>
            <a:ext cx="22752411" cy="489023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Rettangolo"/>
          <p:cNvSpPr/>
          <p:nvPr/>
        </p:nvSpPr>
        <p:spPr>
          <a:xfrm>
            <a:off x="19993058" y="7084669"/>
            <a:ext cx="666284" cy="23287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9" name="Implementation and Results - Very active coordinator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Very active coordinators</a:t>
            </a:r>
          </a:p>
        </p:txBody>
      </p:sp>
      <p:sp>
        <p:nvSpPr>
          <p:cNvPr id="410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" name="Then we talk about coordinators. There are fewer and fewer new coordinators, especially among very active editors."/>
          <p:cNvSpPr txBox="1"/>
          <p:nvPr/>
        </p:nvSpPr>
        <p:spPr>
          <a:xfrm>
            <a:off x="954582" y="3777120"/>
            <a:ext cx="22474835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Then we talk about coordinators. There are fewer and fewer new coordinators, especially among very active editors.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xt and Motivation - The Project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Context and Motivation - The Project</a:t>
            </a:r>
          </a:p>
        </p:txBody>
      </p:sp>
      <p:sp>
        <p:nvSpPr>
          <p:cNvPr id="165" name="Testo"/>
          <p:cNvSpPr txBox="1"/>
          <p:nvPr/>
        </p:nvSpPr>
        <p:spPr>
          <a:xfrm>
            <a:off x="11897766" y="6754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66" name="The Community Health Metrics project wants to measure, understand, make recommendations…"/>
          <p:cNvSpPr txBox="1"/>
          <p:nvPr/>
        </p:nvSpPr>
        <p:spPr>
          <a:xfrm>
            <a:off x="863600" y="3727450"/>
            <a:ext cx="22656800" cy="621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</a:t>
            </a:r>
            <a:r>
              <a:rPr b="1">
                <a:solidFill>
                  <a:srgbClr val="3D5369"/>
                </a:solidFill>
              </a:rPr>
              <a:t>Community Health Metrics project</a:t>
            </a:r>
            <a:r>
              <a:rPr b="1"/>
              <a:t> </a:t>
            </a:r>
            <a:r>
              <a:t>wants to measure, understand, make recommendations 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and tools to improve Wikipedia communities health. 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project goal is to bring </a:t>
            </a:r>
            <a:r>
              <a:rPr>
                <a:solidFill>
                  <a:srgbClr val="000000"/>
                </a:solidFill>
              </a:rPr>
              <a:t>awareness</a:t>
            </a:r>
            <a:r>
              <a:t> in the current state of the wikipedia community health.  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first step to tackle a problem is to visualize</a:t>
            </a:r>
            <a:r>
              <a:rPr b="1"/>
              <a:t> </a:t>
            </a:r>
            <a:r>
              <a:t>it. Hence the creation of </a:t>
            </a:r>
            <a:r>
              <a:rPr b="1">
                <a:solidFill>
                  <a:srgbClr val="3D5369"/>
                </a:solidFill>
              </a:rPr>
              <a:t>interactive</a:t>
            </a:r>
            <a:r>
              <a:rPr>
                <a:solidFill>
                  <a:srgbClr val="3D5369"/>
                </a:solidFill>
              </a:rPr>
              <a:t> </a:t>
            </a:r>
            <a:r>
              <a:rPr b="1">
                <a:solidFill>
                  <a:srgbClr val="3D5369"/>
                </a:solidFill>
              </a:rPr>
              <a:t>dashboards</a:t>
            </a:r>
            <a:r>
              <a:t>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But what exactly means </a:t>
            </a:r>
            <a:r>
              <a:rPr>
                <a:solidFill>
                  <a:srgbClr val="000000"/>
                </a:solidFill>
              </a:rPr>
              <a:t>Wikipedia health</a:t>
            </a:r>
            <a:r>
              <a:t>?</a:t>
            </a:r>
          </a:p>
        </p:txBody>
      </p:sp>
      <p:sp>
        <p:nvSpPr>
          <p:cNvPr id="167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3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chermata 2022-07-07 alle 18.30.01.png" descr="Schermata 2022-07-07 alle 18.30.0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69" y="6121341"/>
            <a:ext cx="22404218" cy="606729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ttangolo"/>
          <p:cNvSpPr/>
          <p:nvPr/>
        </p:nvSpPr>
        <p:spPr>
          <a:xfrm>
            <a:off x="23049944" y="7493249"/>
            <a:ext cx="1270001" cy="23287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6" name="Implementation and Results - Meta-Wiki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Meta-Wiki</a:t>
            </a:r>
          </a:p>
        </p:txBody>
      </p:sp>
      <p:sp>
        <p:nvSpPr>
          <p:cNvPr id="417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418" name="Wikipedia is a community project. The participation of each local community in the global community is essential for making their voices heard and learning from others."/>
          <p:cNvSpPr txBox="1"/>
          <p:nvPr/>
        </p:nvSpPr>
        <p:spPr>
          <a:xfrm>
            <a:off x="873369" y="3057273"/>
            <a:ext cx="22772018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2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Wikipedia is a community project. The participation of each local community in the global community is essential for making their voices heard and learning from others.</a:t>
            </a:r>
          </a:p>
        </p:txBody>
      </p:sp>
      <p:sp>
        <p:nvSpPr>
          <p:cNvPr id="419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text and Motivation - Vital Sign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Context and Motivation - Vital Signs</a:t>
            </a:r>
          </a:p>
        </p:txBody>
      </p:sp>
      <p:sp>
        <p:nvSpPr>
          <p:cNvPr id="170" name="The Wikipedia health status is an emerging property of the Wikipedia Vital Signs:…"/>
          <p:cNvSpPr txBox="1"/>
          <p:nvPr/>
        </p:nvSpPr>
        <p:spPr>
          <a:xfrm>
            <a:off x="874961" y="3044941"/>
            <a:ext cx="23333890" cy="853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Wikipedia health status is an emerging property of the </a:t>
            </a:r>
            <a:r>
              <a:rPr b="1">
                <a:solidFill>
                  <a:srgbClr val="3D5369"/>
                </a:solidFill>
              </a:rPr>
              <a:t>Wikipedia Vital Signs</a:t>
            </a:r>
            <a:r>
              <a:t>: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Retention</a:t>
            </a:r>
          </a:p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Stability</a:t>
            </a:r>
          </a:p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Balance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They are metrics defined by the Eurecat researchers.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first three are about Wikipedia active users, the last three are about specific functions.</a:t>
            </a:r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Each of them will be visualised in the </a:t>
            </a:r>
            <a:r>
              <a:rPr b="1">
                <a:solidFill>
                  <a:srgbClr val="3D5369"/>
                </a:solidFill>
              </a:rPr>
              <a:t>interactive dashboards</a:t>
            </a:r>
            <a:r>
              <a:t>.</a:t>
            </a:r>
          </a:p>
        </p:txBody>
      </p:sp>
      <p:sp>
        <p:nvSpPr>
          <p:cNvPr id="171" name="Specialists…"/>
          <p:cNvSpPr txBox="1"/>
          <p:nvPr/>
        </p:nvSpPr>
        <p:spPr>
          <a:xfrm>
            <a:off x="3898122" y="4599547"/>
            <a:ext cx="3092203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Specialists</a:t>
            </a:r>
          </a:p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Admins</a:t>
            </a:r>
          </a:p>
          <a:p>
            <a:pPr marL="533400" indent="-533400" algn="l" defTabSz="457200">
              <a:spcBef>
                <a:spcPts val="7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Global</a:t>
            </a:r>
          </a:p>
        </p:txBody>
      </p:sp>
      <p:sp>
        <p:nvSpPr>
          <p:cNvPr id="172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4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75" name="Testo"/>
          <p:cNvSpPr txBox="1"/>
          <p:nvPr/>
        </p:nvSpPr>
        <p:spPr>
          <a:xfrm>
            <a:off x="11897766" y="6754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76" name="Personal Contribution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8000" spc="-159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Personal Contribution</a:t>
            </a:r>
          </a:p>
        </p:txBody>
      </p:sp>
      <p:sp>
        <p:nvSpPr>
          <p:cNvPr id="177" name="I’ve contributed at the project by:…"/>
          <p:cNvSpPr txBox="1"/>
          <p:nvPr/>
        </p:nvSpPr>
        <p:spPr>
          <a:xfrm>
            <a:off x="905467" y="2400300"/>
            <a:ext cx="21395086" cy="91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I’ve contributed at the project by:</a:t>
            </a:r>
          </a:p>
          <a:p>
            <a:pPr algn="l" defTabSz="457200">
              <a:spcBef>
                <a:spcPts val="1200"/>
              </a:spcBef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Analyzing over 20 GB of data from Wikipedia database</a:t>
            </a:r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solidFill>
                  <a:srgbClr val="3D5369"/>
                </a:solidFill>
              </a:rPr>
              <a:t>Mainly</a:t>
            </a:r>
            <a:r>
              <a:t>, coding and creating Python scripts to visualize and plot Wikipedia Vital Signs data</a:t>
            </a:r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Adapting and deploying the scripts from a local architecture to a remote server architecture</a:t>
            </a:r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Studying how to improve the front-end user experience</a:t>
            </a:r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marL="342900" indent="-342900" algn="l" defTabSz="457200">
              <a:spcBef>
                <a:spcPts val="1200"/>
              </a:spcBef>
              <a:buClr>
                <a:srgbClr val="3D5369"/>
              </a:buClr>
              <a:buSzPct val="123000"/>
              <a:buChar char="•"/>
              <a:defRPr sz="4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Coding automated description to enhance the dashboards readability </a:t>
            </a:r>
          </a:p>
        </p:txBody>
      </p:sp>
      <p:sp>
        <p:nvSpPr>
          <p:cNvPr id="178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5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Raggruppa"/>
          <p:cNvGrpSpPr/>
          <p:nvPr/>
        </p:nvGrpSpPr>
        <p:grpSpPr>
          <a:xfrm>
            <a:off x="6214951" y="2493583"/>
            <a:ext cx="15309085" cy="10231067"/>
            <a:chOff x="-1" y="-1"/>
            <a:chExt cx="15309084" cy="10231065"/>
          </a:xfrm>
        </p:grpSpPr>
        <p:sp>
          <p:nvSpPr>
            <p:cNvPr id="180" name="Dash"/>
            <p:cNvSpPr/>
            <p:nvPr/>
          </p:nvSpPr>
          <p:spPr>
            <a:xfrm>
              <a:off x="2799015" y="1587059"/>
              <a:ext cx="6296216" cy="1860331"/>
            </a:xfrm>
            <a:prstGeom prst="roundRect">
              <a:avLst>
                <a:gd name="adj" fmla="val 11086"/>
              </a:avLst>
            </a:prstGeom>
            <a:solidFill>
              <a:srgbClr val="407FB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it-IT" dirty="0"/>
                <a:t>Dash</a:t>
              </a:r>
              <a:endParaRPr dirty="0"/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81" name="WikiCHM Dashboards"/>
            <p:cNvSpPr/>
            <p:nvPr/>
          </p:nvSpPr>
          <p:spPr>
            <a:xfrm>
              <a:off x="2799014" y="184681"/>
              <a:ext cx="6296216" cy="1374882"/>
            </a:xfrm>
            <a:prstGeom prst="roundRect">
              <a:avLst>
                <a:gd name="adj" fmla="val 15000"/>
              </a:avLst>
            </a:prstGeom>
            <a:solidFill>
              <a:schemeClr val="accent2">
                <a:hueOff val="-206910"/>
                <a:satOff val="-12829"/>
                <a:lumOff val="1623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WikiCHM Dashboards</a:t>
              </a:r>
            </a:p>
          </p:txBody>
        </p:sp>
        <p:sp>
          <p:nvSpPr>
            <p:cNvPr id="182" name="Doppia freccia"/>
            <p:cNvSpPr/>
            <p:nvPr/>
          </p:nvSpPr>
          <p:spPr>
            <a:xfrm rot="16200000">
              <a:off x="5259681" y="3612295"/>
              <a:ext cx="1374882" cy="1082076"/>
            </a:xfrm>
            <a:prstGeom prst="leftRightArrow">
              <a:avLst>
                <a:gd name="adj1" fmla="val 45750"/>
                <a:gd name="adj2" fmla="val 3278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3" name="Plotly"/>
            <p:cNvSpPr/>
            <p:nvPr/>
          </p:nvSpPr>
          <p:spPr>
            <a:xfrm>
              <a:off x="3103880" y="2498546"/>
              <a:ext cx="5686484" cy="859605"/>
            </a:xfrm>
            <a:prstGeom prst="roundRect">
              <a:avLst>
                <a:gd name="adj" fmla="val 18612"/>
              </a:avLst>
            </a:prstGeom>
            <a:solidFill>
              <a:srgbClr val="505C7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Plotly</a:t>
              </a:r>
            </a:p>
          </p:txBody>
        </p:sp>
        <p:sp>
          <p:nvSpPr>
            <p:cNvPr id="184" name="Pandas"/>
            <p:cNvSpPr/>
            <p:nvPr/>
          </p:nvSpPr>
          <p:spPr>
            <a:xfrm>
              <a:off x="2799014" y="4859276"/>
              <a:ext cx="6296216" cy="1374882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Pandas</a:t>
              </a:r>
            </a:p>
          </p:txBody>
        </p:sp>
        <p:sp>
          <p:nvSpPr>
            <p:cNvPr id="185" name="Doppia freccia"/>
            <p:cNvSpPr/>
            <p:nvPr/>
          </p:nvSpPr>
          <p:spPr>
            <a:xfrm rot="16200000">
              <a:off x="5259681" y="6399064"/>
              <a:ext cx="1374882" cy="1082075"/>
            </a:xfrm>
            <a:prstGeom prst="leftRightArrow">
              <a:avLst>
                <a:gd name="adj1" fmla="val 45750"/>
                <a:gd name="adj2" fmla="val 3278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6" name="SQLite3"/>
            <p:cNvSpPr/>
            <p:nvPr/>
          </p:nvSpPr>
          <p:spPr>
            <a:xfrm>
              <a:off x="2799015" y="7646044"/>
              <a:ext cx="6296216" cy="1860331"/>
            </a:xfrm>
            <a:prstGeom prst="roundRect">
              <a:avLst>
                <a:gd name="adj" fmla="val 11086"/>
              </a:avLst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SQLite3</a:t>
              </a:r>
            </a:p>
          </p:txBody>
        </p:sp>
        <p:sp>
          <p:nvSpPr>
            <p:cNvPr id="187" name="DB"/>
            <p:cNvSpPr/>
            <p:nvPr/>
          </p:nvSpPr>
          <p:spPr>
            <a:xfrm>
              <a:off x="3103880" y="7742285"/>
              <a:ext cx="5686484" cy="1108049"/>
            </a:xfrm>
            <a:prstGeom prst="roundRect">
              <a:avLst>
                <a:gd name="adj" fmla="val 18612"/>
              </a:avLst>
            </a:prstGeom>
            <a:gradFill flip="none" rotWithShape="1">
              <a:gsLst>
                <a:gs pos="0">
                  <a:srgbClr val="434343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  <p:grpSp>
          <p:nvGrpSpPr>
            <p:cNvPr id="190" name="Raggruppa"/>
            <p:cNvGrpSpPr/>
            <p:nvPr/>
          </p:nvGrpSpPr>
          <p:grpSpPr>
            <a:xfrm>
              <a:off x="8818407" y="3159822"/>
              <a:ext cx="1983328" cy="396657"/>
              <a:chOff x="0" y="31935"/>
              <a:chExt cx="1983327" cy="396656"/>
            </a:xfrm>
          </p:grpSpPr>
          <p:sp>
            <p:nvSpPr>
              <p:cNvPr id="188" name="Linea"/>
              <p:cNvSpPr/>
              <p:nvPr/>
            </p:nvSpPr>
            <p:spPr>
              <a:xfrm flipH="1" flipV="1">
                <a:off x="-1" y="31935"/>
                <a:ext cx="790890" cy="3966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a"/>
              <p:cNvSpPr/>
              <p:nvPr/>
            </p:nvSpPr>
            <p:spPr>
              <a:xfrm flipH="1" flipV="1">
                <a:off x="782988" y="428060"/>
                <a:ext cx="120033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91" name="Web applications"/>
            <p:cNvSpPr txBox="1"/>
            <p:nvPr/>
          </p:nvSpPr>
          <p:spPr>
            <a:xfrm>
              <a:off x="10901164" y="1633170"/>
              <a:ext cx="2965675" cy="618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Web applications</a:t>
              </a:r>
            </a:p>
          </p:txBody>
        </p:sp>
        <p:sp>
          <p:nvSpPr>
            <p:cNvPr id="192" name="Linea"/>
            <p:cNvSpPr/>
            <p:nvPr/>
          </p:nvSpPr>
          <p:spPr>
            <a:xfrm>
              <a:off x="9107600" y="1942518"/>
              <a:ext cx="16966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Linea"/>
            <p:cNvSpPr/>
            <p:nvPr/>
          </p:nvSpPr>
          <p:spPr>
            <a:xfrm>
              <a:off x="9116679" y="872121"/>
              <a:ext cx="167845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Plotly visualisations"/>
            <p:cNvSpPr txBox="1"/>
            <p:nvPr/>
          </p:nvSpPr>
          <p:spPr>
            <a:xfrm>
              <a:off x="10829778" y="3236783"/>
              <a:ext cx="3458095" cy="618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Plotly visualisations</a:t>
              </a:r>
            </a:p>
          </p:txBody>
        </p:sp>
        <p:sp>
          <p:nvSpPr>
            <p:cNvPr id="195" name="Visual dashboards"/>
            <p:cNvSpPr txBox="1"/>
            <p:nvPr/>
          </p:nvSpPr>
          <p:spPr>
            <a:xfrm>
              <a:off x="10816576" y="564637"/>
              <a:ext cx="3134851" cy="61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Visual dashboards</a:t>
              </a:r>
            </a:p>
          </p:txBody>
        </p:sp>
        <p:sp>
          <p:nvSpPr>
            <p:cNvPr id="196" name="Linea"/>
            <p:cNvSpPr/>
            <p:nvPr/>
          </p:nvSpPr>
          <p:spPr>
            <a:xfrm>
              <a:off x="9116679" y="5546716"/>
              <a:ext cx="167845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Data frames"/>
            <p:cNvSpPr txBox="1"/>
            <p:nvPr/>
          </p:nvSpPr>
          <p:spPr>
            <a:xfrm>
              <a:off x="10790042" y="5237368"/>
              <a:ext cx="2127656" cy="61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Data frames</a:t>
              </a:r>
            </a:p>
          </p:txBody>
        </p:sp>
        <p:sp>
          <p:nvSpPr>
            <p:cNvPr id="198" name="Linea"/>
            <p:cNvSpPr/>
            <p:nvPr/>
          </p:nvSpPr>
          <p:spPr>
            <a:xfrm>
              <a:off x="8902370" y="8296309"/>
              <a:ext cx="198332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1" name="Raggruppa"/>
            <p:cNvGrpSpPr/>
            <p:nvPr/>
          </p:nvGrpSpPr>
          <p:grpSpPr>
            <a:xfrm>
              <a:off x="9058674" y="9533870"/>
              <a:ext cx="1794457" cy="396658"/>
              <a:chOff x="0" y="0"/>
              <a:chExt cx="1794456" cy="396656"/>
            </a:xfrm>
          </p:grpSpPr>
          <p:sp>
            <p:nvSpPr>
              <p:cNvPr id="199" name="Linea"/>
              <p:cNvSpPr/>
              <p:nvPr/>
            </p:nvSpPr>
            <p:spPr>
              <a:xfrm flipH="1" flipV="1">
                <a:off x="0" y="0"/>
                <a:ext cx="715574" cy="3966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Linea"/>
              <p:cNvSpPr/>
              <p:nvPr/>
            </p:nvSpPr>
            <p:spPr>
              <a:xfrm flipH="1" flipV="1">
                <a:off x="708425" y="396124"/>
                <a:ext cx="108603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02" name="SQL database"/>
            <p:cNvSpPr txBox="1"/>
            <p:nvPr/>
          </p:nvSpPr>
          <p:spPr>
            <a:xfrm>
              <a:off x="10908586" y="7986961"/>
              <a:ext cx="2410822" cy="61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SQL database</a:t>
              </a:r>
            </a:p>
          </p:txBody>
        </p:sp>
        <p:sp>
          <p:nvSpPr>
            <p:cNvPr id="203" name="Self-contained DB engine"/>
            <p:cNvSpPr txBox="1"/>
            <p:nvPr/>
          </p:nvSpPr>
          <p:spPr>
            <a:xfrm>
              <a:off x="10798479" y="9612367"/>
              <a:ext cx="4510604" cy="618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Self-contained DB engine </a:t>
              </a:r>
            </a:p>
          </p:txBody>
        </p:sp>
        <p:sp>
          <p:nvSpPr>
            <p:cNvPr id="204" name="Ornamento 14"/>
            <p:cNvSpPr/>
            <p:nvPr/>
          </p:nvSpPr>
          <p:spPr>
            <a:xfrm rot="5400000">
              <a:off x="342307" y="1854472"/>
              <a:ext cx="3885039" cy="17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12476" extrusionOk="0">
                  <a:moveTo>
                    <a:pt x="7513" y="47"/>
                  </a:moveTo>
                  <a:cubicBezTo>
                    <a:pt x="6579" y="328"/>
                    <a:pt x="5386" y="1899"/>
                    <a:pt x="3866" y="5574"/>
                  </a:cubicBezTo>
                  <a:cubicBezTo>
                    <a:pt x="1686" y="10844"/>
                    <a:pt x="655" y="10503"/>
                    <a:pt x="298" y="7186"/>
                  </a:cubicBezTo>
                  <a:cubicBezTo>
                    <a:pt x="250" y="6739"/>
                    <a:pt x="247" y="5814"/>
                    <a:pt x="295" y="5380"/>
                  </a:cubicBezTo>
                  <a:cubicBezTo>
                    <a:pt x="340" y="4967"/>
                    <a:pt x="386" y="4322"/>
                    <a:pt x="386" y="3359"/>
                  </a:cubicBezTo>
                  <a:cubicBezTo>
                    <a:pt x="386" y="2120"/>
                    <a:pt x="309" y="1166"/>
                    <a:pt x="209" y="1166"/>
                  </a:cubicBezTo>
                  <a:cubicBezTo>
                    <a:pt x="29" y="1166"/>
                    <a:pt x="-8" y="3210"/>
                    <a:pt x="1" y="4283"/>
                  </a:cubicBezTo>
                  <a:cubicBezTo>
                    <a:pt x="27" y="7284"/>
                    <a:pt x="183" y="12476"/>
                    <a:pt x="2183" y="12476"/>
                  </a:cubicBezTo>
                  <a:cubicBezTo>
                    <a:pt x="4183" y="12476"/>
                    <a:pt x="6908" y="3595"/>
                    <a:pt x="8628" y="3595"/>
                  </a:cubicBezTo>
                  <a:cubicBezTo>
                    <a:pt x="10348" y="3595"/>
                    <a:pt x="10793" y="12476"/>
                    <a:pt x="10793" y="12476"/>
                  </a:cubicBezTo>
                  <a:cubicBezTo>
                    <a:pt x="10793" y="12476"/>
                    <a:pt x="11238" y="3595"/>
                    <a:pt x="12958" y="3595"/>
                  </a:cubicBezTo>
                  <a:cubicBezTo>
                    <a:pt x="14678" y="3595"/>
                    <a:pt x="17403" y="12476"/>
                    <a:pt x="19403" y="12476"/>
                  </a:cubicBezTo>
                  <a:cubicBezTo>
                    <a:pt x="21403" y="12476"/>
                    <a:pt x="21558" y="7283"/>
                    <a:pt x="21583" y="4283"/>
                  </a:cubicBezTo>
                  <a:cubicBezTo>
                    <a:pt x="21592" y="3203"/>
                    <a:pt x="21555" y="1166"/>
                    <a:pt x="21376" y="1166"/>
                  </a:cubicBezTo>
                  <a:cubicBezTo>
                    <a:pt x="21276" y="1166"/>
                    <a:pt x="21201" y="2120"/>
                    <a:pt x="21201" y="3359"/>
                  </a:cubicBezTo>
                  <a:cubicBezTo>
                    <a:pt x="21201" y="4315"/>
                    <a:pt x="21246" y="4967"/>
                    <a:pt x="21292" y="5380"/>
                  </a:cubicBezTo>
                  <a:cubicBezTo>
                    <a:pt x="21340" y="5820"/>
                    <a:pt x="21336" y="6746"/>
                    <a:pt x="21288" y="7186"/>
                  </a:cubicBezTo>
                  <a:cubicBezTo>
                    <a:pt x="20931" y="10503"/>
                    <a:pt x="19901" y="10844"/>
                    <a:pt x="17720" y="5574"/>
                  </a:cubicBezTo>
                  <a:cubicBezTo>
                    <a:pt x="11641" y="-9124"/>
                    <a:pt x="10793" y="9917"/>
                    <a:pt x="10793" y="9917"/>
                  </a:cubicBezTo>
                  <a:cubicBezTo>
                    <a:pt x="10793" y="9917"/>
                    <a:pt x="10317" y="-794"/>
                    <a:pt x="7513" y="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5" name="Ornamento 14"/>
            <p:cNvSpPr/>
            <p:nvPr/>
          </p:nvSpPr>
          <p:spPr>
            <a:xfrm rot="5400000">
              <a:off x="-145899" y="7123496"/>
              <a:ext cx="4907808" cy="222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12476" extrusionOk="0">
                  <a:moveTo>
                    <a:pt x="7513" y="47"/>
                  </a:moveTo>
                  <a:cubicBezTo>
                    <a:pt x="6579" y="328"/>
                    <a:pt x="5386" y="1899"/>
                    <a:pt x="3866" y="5574"/>
                  </a:cubicBezTo>
                  <a:cubicBezTo>
                    <a:pt x="1686" y="10844"/>
                    <a:pt x="655" y="10503"/>
                    <a:pt x="298" y="7186"/>
                  </a:cubicBezTo>
                  <a:cubicBezTo>
                    <a:pt x="250" y="6739"/>
                    <a:pt x="247" y="5814"/>
                    <a:pt x="295" y="5380"/>
                  </a:cubicBezTo>
                  <a:cubicBezTo>
                    <a:pt x="340" y="4967"/>
                    <a:pt x="386" y="4322"/>
                    <a:pt x="386" y="3359"/>
                  </a:cubicBezTo>
                  <a:cubicBezTo>
                    <a:pt x="386" y="2120"/>
                    <a:pt x="309" y="1166"/>
                    <a:pt x="209" y="1166"/>
                  </a:cubicBezTo>
                  <a:cubicBezTo>
                    <a:pt x="29" y="1166"/>
                    <a:pt x="-8" y="3210"/>
                    <a:pt x="1" y="4283"/>
                  </a:cubicBezTo>
                  <a:cubicBezTo>
                    <a:pt x="27" y="7284"/>
                    <a:pt x="183" y="12476"/>
                    <a:pt x="2183" y="12476"/>
                  </a:cubicBezTo>
                  <a:cubicBezTo>
                    <a:pt x="4183" y="12476"/>
                    <a:pt x="6908" y="3595"/>
                    <a:pt x="8628" y="3595"/>
                  </a:cubicBezTo>
                  <a:cubicBezTo>
                    <a:pt x="10348" y="3595"/>
                    <a:pt x="10793" y="12476"/>
                    <a:pt x="10793" y="12476"/>
                  </a:cubicBezTo>
                  <a:cubicBezTo>
                    <a:pt x="10793" y="12476"/>
                    <a:pt x="11238" y="3595"/>
                    <a:pt x="12958" y="3595"/>
                  </a:cubicBezTo>
                  <a:cubicBezTo>
                    <a:pt x="14678" y="3595"/>
                    <a:pt x="17403" y="12476"/>
                    <a:pt x="19403" y="12476"/>
                  </a:cubicBezTo>
                  <a:cubicBezTo>
                    <a:pt x="21403" y="12476"/>
                    <a:pt x="21558" y="7283"/>
                    <a:pt x="21583" y="4283"/>
                  </a:cubicBezTo>
                  <a:cubicBezTo>
                    <a:pt x="21592" y="3203"/>
                    <a:pt x="21555" y="1166"/>
                    <a:pt x="21376" y="1166"/>
                  </a:cubicBezTo>
                  <a:cubicBezTo>
                    <a:pt x="21276" y="1166"/>
                    <a:pt x="21201" y="2120"/>
                    <a:pt x="21201" y="3359"/>
                  </a:cubicBezTo>
                  <a:cubicBezTo>
                    <a:pt x="21201" y="4315"/>
                    <a:pt x="21246" y="4967"/>
                    <a:pt x="21292" y="5380"/>
                  </a:cubicBezTo>
                  <a:cubicBezTo>
                    <a:pt x="21340" y="5820"/>
                    <a:pt x="21336" y="6746"/>
                    <a:pt x="21288" y="7186"/>
                  </a:cubicBezTo>
                  <a:cubicBezTo>
                    <a:pt x="20931" y="10503"/>
                    <a:pt x="19901" y="10844"/>
                    <a:pt x="17720" y="5574"/>
                  </a:cubicBezTo>
                  <a:cubicBezTo>
                    <a:pt x="11641" y="-9124"/>
                    <a:pt x="10793" y="9917"/>
                    <a:pt x="10793" y="9917"/>
                  </a:cubicBezTo>
                  <a:cubicBezTo>
                    <a:pt x="10793" y="9917"/>
                    <a:pt x="10317" y="-794"/>
                    <a:pt x="7513" y="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6" name="Backend"/>
            <p:cNvSpPr txBox="1"/>
            <p:nvPr/>
          </p:nvSpPr>
          <p:spPr>
            <a:xfrm>
              <a:off x="30881" y="6849754"/>
              <a:ext cx="2047768" cy="769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Backend</a:t>
              </a:r>
            </a:p>
          </p:txBody>
        </p:sp>
        <p:sp>
          <p:nvSpPr>
            <p:cNvPr id="207" name="Frontend"/>
            <p:cNvSpPr txBox="1"/>
            <p:nvPr/>
          </p:nvSpPr>
          <p:spPr>
            <a:xfrm>
              <a:off x="-1" y="1557552"/>
              <a:ext cx="2109531" cy="769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Frontend</a:t>
              </a:r>
            </a:p>
          </p:txBody>
        </p:sp>
      </p:grpSp>
      <p:sp>
        <p:nvSpPr>
          <p:cNvPr id="209" name="Technologies and Architecture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Technologies and Architecture</a:t>
            </a:r>
          </a:p>
        </p:txBody>
      </p:sp>
      <p:sp>
        <p:nvSpPr>
          <p:cNvPr id="210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6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ge13image64735472.png" descr="page13image647354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292" y="3467100"/>
            <a:ext cx="11150601" cy="678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sto"/>
          <p:cNvSpPr txBox="1"/>
          <p:nvPr/>
        </p:nvSpPr>
        <p:spPr>
          <a:xfrm>
            <a:off x="6616700" y="335279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214" name="Testo"/>
          <p:cNvSpPr txBox="1"/>
          <p:nvPr/>
        </p:nvSpPr>
        <p:spPr>
          <a:xfrm>
            <a:off x="11770766" y="6627317"/>
            <a:ext cx="84246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15" name="Schermata 2022-07-07 alle 18.01.52.png" descr="Schermata 2022-07-07 alle 18.0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44" y="2625806"/>
            <a:ext cx="11150601" cy="906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Linea"/>
          <p:cNvSpPr/>
          <p:nvPr/>
        </p:nvSpPr>
        <p:spPr>
          <a:xfrm>
            <a:off x="1135065" y="2638506"/>
            <a:ext cx="111156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" name="Linea"/>
          <p:cNvSpPr/>
          <p:nvPr/>
        </p:nvSpPr>
        <p:spPr>
          <a:xfrm>
            <a:off x="1135065" y="11993253"/>
            <a:ext cx="111156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" name="Rettangolo"/>
          <p:cNvSpPr/>
          <p:nvPr/>
        </p:nvSpPr>
        <p:spPr>
          <a:xfrm>
            <a:off x="12323813" y="7738905"/>
            <a:ext cx="3164563" cy="1776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9" name="Portatile"/>
          <p:cNvSpPr/>
          <p:nvPr/>
        </p:nvSpPr>
        <p:spPr>
          <a:xfrm>
            <a:off x="12749755" y="7824655"/>
            <a:ext cx="2865837" cy="160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Rettangolo"/>
          <p:cNvSpPr/>
          <p:nvPr/>
        </p:nvSpPr>
        <p:spPr>
          <a:xfrm>
            <a:off x="14772639" y="6540120"/>
            <a:ext cx="1523594" cy="1110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1" name="Freccia 7"/>
          <p:cNvSpPr/>
          <p:nvPr/>
        </p:nvSpPr>
        <p:spPr>
          <a:xfrm rot="5400000">
            <a:off x="14905665" y="6244370"/>
            <a:ext cx="1110360" cy="142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Linea"/>
          <p:cNvSpPr/>
          <p:nvPr/>
        </p:nvSpPr>
        <p:spPr>
          <a:xfrm flipH="1">
            <a:off x="1446992" y="5884923"/>
            <a:ext cx="1" cy="3177609"/>
          </a:xfrm>
          <a:prstGeom prst="line">
            <a:avLst/>
          </a:prstGeom>
          <a:ln w="228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Linea"/>
          <p:cNvSpPr/>
          <p:nvPr/>
        </p:nvSpPr>
        <p:spPr>
          <a:xfrm flipH="1">
            <a:off x="1446992" y="2860368"/>
            <a:ext cx="1" cy="2068940"/>
          </a:xfrm>
          <a:prstGeom prst="line">
            <a:avLst/>
          </a:prstGeom>
          <a:ln w="2286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4" name="Rettangolo"/>
          <p:cNvSpPr/>
          <p:nvPr/>
        </p:nvSpPr>
        <p:spPr>
          <a:xfrm>
            <a:off x="16258539" y="5161287"/>
            <a:ext cx="1523594" cy="1110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5" name="Rettangolo"/>
          <p:cNvSpPr/>
          <p:nvPr/>
        </p:nvSpPr>
        <p:spPr>
          <a:xfrm>
            <a:off x="18308456" y="4983487"/>
            <a:ext cx="1523594" cy="1465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6" name="Freccia 7"/>
          <p:cNvSpPr/>
          <p:nvPr/>
        </p:nvSpPr>
        <p:spPr>
          <a:xfrm rot="13004874">
            <a:off x="18293475" y="5165405"/>
            <a:ext cx="975003" cy="1247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URL"/>
          <p:cNvSpPr/>
          <p:nvPr/>
        </p:nvSpPr>
        <p:spPr>
          <a:xfrm>
            <a:off x="16872207" y="3350621"/>
            <a:ext cx="2442919" cy="1472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URL</a:t>
            </a:r>
          </a:p>
        </p:txBody>
      </p:sp>
      <p:sp>
        <p:nvSpPr>
          <p:cNvPr id="228" name="Rettangolo"/>
          <p:cNvSpPr/>
          <p:nvPr/>
        </p:nvSpPr>
        <p:spPr>
          <a:xfrm>
            <a:off x="16404090" y="4980473"/>
            <a:ext cx="1523594" cy="1418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9" name="Rettangolo"/>
          <p:cNvSpPr/>
          <p:nvPr/>
        </p:nvSpPr>
        <p:spPr>
          <a:xfrm>
            <a:off x="20187321" y="7879474"/>
            <a:ext cx="1975172" cy="1776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0" name="Grafico a barre"/>
          <p:cNvSpPr/>
          <p:nvPr/>
        </p:nvSpPr>
        <p:spPr>
          <a:xfrm>
            <a:off x="20183692" y="7738905"/>
            <a:ext cx="1781559" cy="1776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1" name="Freccia"/>
          <p:cNvSpPr/>
          <p:nvPr/>
        </p:nvSpPr>
        <p:spPr>
          <a:xfrm>
            <a:off x="16132988" y="7360003"/>
            <a:ext cx="3409722" cy="2534642"/>
          </a:xfrm>
          <a:prstGeom prst="rightArrow">
            <a:avLst>
              <a:gd name="adj1" fmla="val 32000"/>
              <a:gd name="adj2" fmla="val 3206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2" name="Freccia"/>
          <p:cNvSpPr/>
          <p:nvPr/>
        </p:nvSpPr>
        <p:spPr>
          <a:xfrm rot="10800000">
            <a:off x="16513988" y="8211573"/>
            <a:ext cx="3040215" cy="831502"/>
          </a:xfrm>
          <a:prstGeom prst="rightArrow">
            <a:avLst>
              <a:gd name="adj1" fmla="val 32000"/>
              <a:gd name="adj2" fmla="val 97751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3" name="Linea"/>
          <p:cNvSpPr/>
          <p:nvPr/>
        </p:nvSpPr>
        <p:spPr>
          <a:xfrm flipH="1">
            <a:off x="1446992" y="9352825"/>
            <a:ext cx="1" cy="2337436"/>
          </a:xfrm>
          <a:prstGeom prst="line">
            <a:avLst/>
          </a:prstGeom>
          <a:ln w="228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" name="Rettangolo"/>
          <p:cNvSpPr/>
          <p:nvPr/>
        </p:nvSpPr>
        <p:spPr>
          <a:xfrm>
            <a:off x="20060105" y="6552054"/>
            <a:ext cx="1630734" cy="1418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Freccia 7"/>
          <p:cNvSpPr/>
          <p:nvPr/>
        </p:nvSpPr>
        <p:spPr>
          <a:xfrm rot="2488878">
            <a:off x="16730029" y="4923163"/>
            <a:ext cx="1038061" cy="1328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Freccia 7"/>
          <p:cNvSpPr/>
          <p:nvPr/>
        </p:nvSpPr>
        <p:spPr>
          <a:xfrm rot="10791475">
            <a:off x="20061865" y="6447102"/>
            <a:ext cx="1110360" cy="142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Implementation and Results - Dynamic Layout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Dynamic Layout</a:t>
            </a:r>
          </a:p>
        </p:txBody>
      </p:sp>
      <p:sp>
        <p:nvSpPr>
          <p:cNvPr id="238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7</a:t>
            </a:fld>
            <a:r>
              <a:t> / 20</a:t>
            </a:r>
          </a:p>
        </p:txBody>
      </p:sp>
      <p:sp>
        <p:nvSpPr>
          <p:cNvPr id="239" name="Callbacks loop for URL-parameters"/>
          <p:cNvSpPr txBox="1"/>
          <p:nvPr/>
        </p:nvSpPr>
        <p:spPr>
          <a:xfrm>
            <a:off x="3513690" y="12296248"/>
            <a:ext cx="558410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Callbacks loop for URL-parameters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hermata 2022-07-07 alle 18.17.09.png" descr="Schermata 2022-07-07 alle 18.17.09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8" y="5594960"/>
            <a:ext cx="21525224" cy="655385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Implementation and Results - Editors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Editors</a:t>
            </a:r>
          </a:p>
        </p:txBody>
      </p:sp>
      <p:sp>
        <p:nvSpPr>
          <p:cNvPr id="243" name="Editors are the active users of Wikipedia. They can be divided in two class:…"/>
          <p:cNvSpPr txBox="1"/>
          <p:nvPr/>
        </p:nvSpPr>
        <p:spPr>
          <a:xfrm>
            <a:off x="907696" y="2529549"/>
            <a:ext cx="22568609" cy="311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Editors are the active users of Wikipedia. They can be divided in two class: </a:t>
            </a:r>
          </a:p>
          <a:p>
            <a:pPr marL="533400" indent="-533400" algn="l" defTabSz="457200">
              <a:spcBef>
                <a:spcPts val="700"/>
              </a:spcBef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Active editors, those who edit at least</a:t>
            </a:r>
            <a:r>
              <a:rPr b="1"/>
              <a:t> </a:t>
            </a:r>
            <a:r>
              <a:rPr b="1">
                <a:solidFill>
                  <a:srgbClr val="3D5369"/>
                </a:solidFill>
              </a:rPr>
              <a:t>5 times per month</a:t>
            </a:r>
            <a:endParaRPr b="1"/>
          </a:p>
          <a:p>
            <a:pPr marL="533400" indent="-533400" algn="l" defTabSz="457200">
              <a:spcBef>
                <a:spcPts val="700"/>
              </a:spcBef>
              <a:buSzPct val="123000"/>
              <a:buChar char="•"/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Very active, those who edit at least </a:t>
            </a:r>
            <a:r>
              <a:rPr b="1">
                <a:solidFill>
                  <a:srgbClr val="3D5369"/>
                </a:solidFill>
              </a:rPr>
              <a:t>100 times per month</a:t>
            </a:r>
            <a:r>
              <a:t>.</a:t>
            </a:r>
          </a:p>
        </p:txBody>
      </p:sp>
      <p:sp>
        <p:nvSpPr>
          <p:cNvPr id="244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8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plementation and Results - Retention"/>
          <p:cNvSpPr/>
          <p:nvPr/>
        </p:nvSpPr>
        <p:spPr>
          <a:xfrm>
            <a:off x="-244004" y="-175135"/>
            <a:ext cx="24872007" cy="1718418"/>
          </a:xfrm>
          <a:prstGeom prst="rect">
            <a:avLst/>
          </a:prstGeom>
          <a:solidFill>
            <a:srgbClr val="3D53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80000"/>
              </a:lnSpc>
              <a:defRPr sz="7000" spc="-14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 Implementation and Results - Retention</a:t>
            </a:r>
          </a:p>
        </p:txBody>
      </p:sp>
      <p:sp>
        <p:nvSpPr>
          <p:cNvPr id="248" name="The retention rate of a certain community is calculated as the percentage of new editors that survives 60 days after their first edit."/>
          <p:cNvSpPr txBox="1"/>
          <p:nvPr/>
        </p:nvSpPr>
        <p:spPr>
          <a:xfrm>
            <a:off x="962266" y="3250619"/>
            <a:ext cx="2212901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700"/>
              </a:spcBef>
              <a:defRPr sz="4500">
                <a:solidFill>
                  <a:srgbClr val="202122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The retention rate of a certain community is calculated as the percentage of new editors that survives 60 days after their first edit.</a:t>
            </a:r>
          </a:p>
        </p:txBody>
      </p:sp>
      <p:grpSp>
        <p:nvGrpSpPr>
          <p:cNvPr id="252" name="Raggruppa"/>
          <p:cNvGrpSpPr/>
          <p:nvPr/>
        </p:nvGrpSpPr>
        <p:grpSpPr>
          <a:xfrm>
            <a:off x="1506608" y="5799679"/>
            <a:ext cx="21040334" cy="6317063"/>
            <a:chOff x="0" y="0"/>
            <a:chExt cx="21040332" cy="6317062"/>
          </a:xfrm>
        </p:grpSpPr>
        <p:pic>
          <p:nvPicPr>
            <p:cNvPr id="249" name="Schermata 2022-04-26 alle 21.39.20.png" descr="Schermata 2022-04-26 alle 21.39.20.png"/>
            <p:cNvPicPr>
              <a:picLocks/>
            </p:cNvPicPr>
            <p:nvPr/>
          </p:nvPicPr>
          <p:blipFill>
            <a:blip r:embed="rId2"/>
            <a:srcRect t="1656" r="16252"/>
            <a:stretch>
              <a:fillRect/>
            </a:stretch>
          </p:blipFill>
          <p:spPr>
            <a:xfrm>
              <a:off x="0" y="0"/>
              <a:ext cx="21040333" cy="5362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Schermata 2022-07-15 alle 19.38.01.png" descr="Schermata 2022-07-15 alle 19.38.01.png"/>
            <p:cNvPicPr>
              <a:picLocks noChangeAspect="1"/>
            </p:cNvPicPr>
            <p:nvPr/>
          </p:nvPicPr>
          <p:blipFill>
            <a:blip r:embed="rId3"/>
            <a:srcRect t="24944" b="34218"/>
            <a:stretch>
              <a:fillRect/>
            </a:stretch>
          </p:blipFill>
          <p:spPr>
            <a:xfrm>
              <a:off x="155041" y="5175562"/>
              <a:ext cx="6390937" cy="99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Schermata 2022-07-15 alle 19.38.01.png" descr="Schermata 2022-07-15 alle 19.38.01.png"/>
            <p:cNvPicPr>
              <a:picLocks noChangeAspect="1"/>
            </p:cNvPicPr>
            <p:nvPr/>
          </p:nvPicPr>
          <p:blipFill>
            <a:blip r:embed="rId3"/>
            <a:srcRect t="61139"/>
            <a:stretch>
              <a:fillRect/>
            </a:stretch>
          </p:blipFill>
          <p:spPr>
            <a:xfrm>
              <a:off x="4938493" y="5365649"/>
              <a:ext cx="6390937" cy="951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3" name="Linea"/>
          <p:cNvSpPr/>
          <p:nvPr/>
        </p:nvSpPr>
        <p:spPr>
          <a:xfrm>
            <a:off x="897115" y="5468919"/>
            <a:ext cx="225897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4" name="/ 20"/>
          <p:cNvSpPr txBox="1"/>
          <p:nvPr/>
        </p:nvSpPr>
        <p:spPr>
          <a:xfrm>
            <a:off x="23286712" y="13029282"/>
            <a:ext cx="9261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defTabSz="584200">
              <a:defRPr sz="2500">
                <a:solidFill>
                  <a:srgbClr val="000000"/>
                </a:solidFill>
              </a:defRPr>
            </a:pPr>
            <a:fld id="{86CB4B4D-7CA3-9044-876B-883B54F8677D}" type="slidenum">
              <a:t>9</a:t>
            </a:fld>
            <a:r>
              <a:t> / 20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1242</Words>
  <Application>Microsoft Macintosh PowerPoint</Application>
  <PresentationFormat>Personalizzato</PresentationFormat>
  <Paragraphs>180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Andale Mono</vt:lpstr>
      <vt:lpstr>Helvetica Neue</vt:lpstr>
      <vt:lpstr>Helvetica Neue Medium</vt:lpstr>
      <vt:lpstr>Times New Roman</vt:lpstr>
      <vt:lpstr>Times Roman</vt:lpstr>
      <vt:lpstr>20_BasicBlack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Aliprandi Paolo</cp:lastModifiedBy>
  <cp:revision>2</cp:revision>
  <dcterms:modified xsi:type="dcterms:W3CDTF">2022-07-16T08:42:37Z</dcterms:modified>
</cp:coreProperties>
</file>